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7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69" r:id="rId16"/>
    <p:sldId id="272" r:id="rId17"/>
  </p:sldIdLst>
  <p:sldSz cx="12192000" cy="6858000"/>
  <p:notesSz cx="6858000" cy="9144000"/>
  <p:defaultTextStyle>
    <a:defPPr>
      <a:defRPr lang="es-H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7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3/24/21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500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436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35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6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3/24/21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112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16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3/24/21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5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366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54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3/24/21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02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3/24/21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3304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3/24/21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061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800" i="1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>
            <a:extLst>
              <a:ext uri="{FF2B5EF4-FFF2-40B4-BE49-F238E27FC236}">
                <a16:creationId xmlns:a16="http://schemas.microsoft.com/office/drawing/2014/main" id="{444D3353-4C3C-4663-84CB-43C4F3C548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8B5B03-F558-411B-B23E-B65754A89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rgbClr val="A7A537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669DA6-84DF-4463-BA82-6CF94EBDE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Proyecto final - HADOOP</a:t>
            </a:r>
            <a:endParaRPr lang="es-HN" sz="44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410845-74CB-4ED0-8E65-4ED6FA73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Franklin Garcia</a:t>
            </a:r>
          </a:p>
          <a:p>
            <a:r>
              <a:rPr lang="en-US" dirty="0">
                <a:solidFill>
                  <a:schemeClr val="tx1"/>
                </a:solidFill>
              </a:rPr>
              <a:t>Rafael Flores </a:t>
            </a:r>
            <a:endParaRPr lang="es-HN" dirty="0">
              <a:solidFill>
                <a:schemeClr val="tx1"/>
              </a:solidFill>
            </a:endParaRPr>
          </a:p>
        </p:txBody>
      </p:sp>
      <p:sp>
        <p:nvSpPr>
          <p:cNvPr id="20" name="Oval 14">
            <a:extLst>
              <a:ext uri="{FF2B5EF4-FFF2-40B4-BE49-F238E27FC236}">
                <a16:creationId xmlns:a16="http://schemas.microsoft.com/office/drawing/2014/main" id="{E96F2174-E60F-47D9-9BF3-8B9E7EF54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5814" y="5852160"/>
            <a:ext cx="548640" cy="548640"/>
          </a:xfrm>
          <a:prstGeom prst="ellipse">
            <a:avLst/>
          </a:prstGeom>
          <a:solidFill>
            <a:srgbClr val="A7A537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EB11813-F93E-4C55-AEB9-5C69FE963E1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281" t="28790" r="13153" b="31005"/>
          <a:stretch/>
        </p:blipFill>
        <p:spPr>
          <a:xfrm>
            <a:off x="8704788" y="2146851"/>
            <a:ext cx="2899666" cy="221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848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DBB6672-D68E-4E25-AF75-B9A296664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7493" y="934809"/>
            <a:ext cx="3144774" cy="1645920"/>
          </a:xfrm>
        </p:spPr>
        <p:txBody>
          <a:bodyPr/>
          <a:lstStyle/>
          <a:p>
            <a:pPr algn="ctr"/>
            <a:r>
              <a:rPr lang="es-HN" dirty="0"/>
              <a:t>Final del proceso de ordenamiento del top</a:t>
            </a:r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5805DCA1-8A28-426C-BB81-1FF0850776D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6" t="3542" r="4776"/>
          <a:stretch/>
        </p:blipFill>
        <p:spPr>
          <a:xfrm>
            <a:off x="228599" y="463826"/>
            <a:ext cx="7696201" cy="6156430"/>
          </a:xfrm>
        </p:spPr>
      </p:pic>
    </p:spTree>
    <p:extLst>
      <p:ext uri="{BB962C8B-B14F-4D97-AF65-F5344CB8AC3E}">
        <p14:creationId xmlns:p14="http://schemas.microsoft.com/office/powerpoint/2010/main" val="1434374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30505-38B7-4712-84E5-3794F09B5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/>
              <a:t>Resultados 1 palabra Top 20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84CDBF80-9F98-451F-BC63-7179093CC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280" t="5920" r="33092" b="6457"/>
          <a:stretch/>
        </p:blipFill>
        <p:spPr>
          <a:xfrm>
            <a:off x="702366" y="185529"/>
            <a:ext cx="6838121" cy="6653879"/>
          </a:xfrm>
        </p:spPr>
      </p:pic>
      <p:sp>
        <p:nvSpPr>
          <p:cNvPr id="7" name="Flecha: hacia abajo 6">
            <a:extLst>
              <a:ext uri="{FF2B5EF4-FFF2-40B4-BE49-F238E27FC236}">
                <a16:creationId xmlns:a16="http://schemas.microsoft.com/office/drawing/2014/main" id="{97FF6B81-B034-4B6D-ABDB-DEDEBE30FC39}"/>
              </a:ext>
            </a:extLst>
          </p:cNvPr>
          <p:cNvSpPr/>
          <p:nvPr/>
        </p:nvSpPr>
        <p:spPr>
          <a:xfrm rot="10800000">
            <a:off x="4267200" y="2575339"/>
            <a:ext cx="1205947" cy="28978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CCE5525-0920-4C53-B2A3-B4FC2D87E71B}"/>
              </a:ext>
            </a:extLst>
          </p:cNvPr>
          <p:cNvCxnSpPr/>
          <p:nvPr/>
        </p:nvCxnSpPr>
        <p:spPr>
          <a:xfrm>
            <a:off x="887895" y="2769705"/>
            <a:ext cx="2849218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051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007C12-9526-4C0C-AD18-3347C0B5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/>
              <a:t>Resultados top 20 </a:t>
            </a:r>
            <a:br>
              <a:rPr lang="es-HN" dirty="0"/>
            </a:br>
            <a:r>
              <a:rPr lang="es-HN" dirty="0"/>
              <a:t>2 palabras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20E977D-E55C-4250-AB51-598941BC35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39" t="8838" r="59456" b="11285"/>
          <a:stretch/>
        </p:blipFill>
        <p:spPr>
          <a:xfrm>
            <a:off x="2122341" y="193169"/>
            <a:ext cx="3430320" cy="6471661"/>
          </a:xfrm>
          <a:prstGeom prst="rect">
            <a:avLst/>
          </a:prstGeom>
        </p:spPr>
      </p:pic>
      <p:sp>
        <p:nvSpPr>
          <p:cNvPr id="7" name="Flecha: hacia abajo 6">
            <a:extLst>
              <a:ext uri="{FF2B5EF4-FFF2-40B4-BE49-F238E27FC236}">
                <a16:creationId xmlns:a16="http://schemas.microsoft.com/office/drawing/2014/main" id="{3CA3DD74-19D7-47F6-93B3-E91A66190CA0}"/>
              </a:ext>
            </a:extLst>
          </p:cNvPr>
          <p:cNvSpPr/>
          <p:nvPr/>
        </p:nvSpPr>
        <p:spPr>
          <a:xfrm rot="10800000">
            <a:off x="6036367" y="2363305"/>
            <a:ext cx="1205947" cy="28978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6058C9B-75B1-441F-A370-288ABC1743F0}"/>
              </a:ext>
            </a:extLst>
          </p:cNvPr>
          <p:cNvCxnSpPr/>
          <p:nvPr/>
        </p:nvCxnSpPr>
        <p:spPr>
          <a:xfrm>
            <a:off x="2703443" y="2584174"/>
            <a:ext cx="2849218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200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E508C-7129-4578-B51F-C83B82739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>
                <a:solidFill>
                  <a:srgbClr val="002060"/>
                </a:solidFill>
              </a:rPr>
              <a:t>Datos interesantes 1 palabra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C8D21A-7396-4D1F-852B-9567C95C9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548" y="2014194"/>
            <a:ext cx="4340087" cy="3849624"/>
          </a:xfrm>
        </p:spPr>
        <p:txBody>
          <a:bodyPr>
            <a:normAutofit lnSpcReduction="10000"/>
          </a:bodyPr>
          <a:lstStyle/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money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703207</a:t>
            </a:r>
          </a:p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price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457818</a:t>
            </a:r>
          </a:p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transactions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336445</a:t>
            </a:r>
          </a:p>
          <a:p>
            <a:pPr lvl="1"/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Bitcoin  3153926</a:t>
            </a:r>
          </a:p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blockchain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252553</a:t>
            </a:r>
          </a:p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network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315074</a:t>
            </a:r>
          </a:p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wallet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304567</a:t>
            </a:r>
          </a:p>
          <a:p>
            <a:pPr marL="788670" lvl="1" indent="-514350">
              <a:buFont typeface="+mj-lt"/>
              <a:buAutoNum type="arabicPeriod"/>
            </a:pPr>
            <a:endParaRPr lang="es-HN" sz="2700" dirty="0">
              <a:solidFill>
                <a:schemeClr val="accent3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10866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234870-0989-4883-9BFB-741D447D8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Datos interesantes 1 palabras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ABB40E-B102-4B72-B7A7-46375089C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2338" y="1917590"/>
            <a:ext cx="4035287" cy="3849624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Dogecoin: 23359</a:t>
            </a: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Ethereum: No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  <a:latin typeface="+mj-lt"/>
              </a:rPr>
              <a:t>entra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 bajo el </a:t>
            </a:r>
            <a:r>
              <a:rPr lang="en-US" sz="2400" dirty="0" err="1">
                <a:solidFill>
                  <a:schemeClr val="accent3">
                    <a:lumMod val="50000"/>
                  </a:schemeClr>
                </a:solidFill>
                <a:latin typeface="+mj-lt"/>
              </a:rPr>
              <a:t>límite</a:t>
            </a:r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 inferior 5000</a:t>
            </a:r>
          </a:p>
          <a:p>
            <a:pPr marL="0" indent="0">
              <a:buNone/>
            </a:pPr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------</a:t>
            </a: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Linux  8804</a:t>
            </a: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Venezuela  10780 (Petro?)</a:t>
            </a:r>
          </a:p>
        </p:txBody>
      </p:sp>
    </p:spTree>
    <p:extLst>
      <p:ext uri="{BB962C8B-B14F-4D97-AF65-F5344CB8AC3E}">
        <p14:creationId xmlns:p14="http://schemas.microsoft.com/office/powerpoint/2010/main" val="595630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234870-0989-4883-9BFB-741D447D8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Datos interesantes 2 palabras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ABB40E-B102-4B72-B7A7-46375089C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2338" y="1917590"/>
            <a:ext cx="4035287" cy="3849624"/>
          </a:xfrm>
        </p:spPr>
        <p:txBody>
          <a:bodyPr>
            <a:normAutofit/>
          </a:bodyPr>
          <a:lstStyle/>
          <a:p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bitcoin cash  326138</a:t>
            </a:r>
          </a:p>
          <a:p>
            <a:r>
              <a:rPr lang="es-HN" sz="2400" dirty="0" err="1">
                <a:solidFill>
                  <a:schemeClr val="accent3">
                    <a:lumMod val="50000"/>
                  </a:schemeClr>
                </a:solidFill>
                <a:latin typeface="+mj-lt"/>
              </a:rPr>
              <a:t>buy</a:t>
            </a:r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 bitcoin  102261</a:t>
            </a: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using bitcoin  57353</a:t>
            </a: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cash bitcoin  58368</a:t>
            </a:r>
          </a:p>
          <a:p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bitcoin </a:t>
            </a:r>
            <a:r>
              <a:rPr lang="es-HN" sz="2400" dirty="0" err="1">
                <a:solidFill>
                  <a:schemeClr val="accent3">
                    <a:lumMod val="50000"/>
                  </a:schemeClr>
                </a:solidFill>
                <a:latin typeface="+mj-lt"/>
              </a:rPr>
              <a:t>wallet</a:t>
            </a:r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  44696</a:t>
            </a:r>
            <a:endParaRPr lang="en-US" sz="2400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bitcoin price  45791</a:t>
            </a: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bitcoin tip  45937</a:t>
            </a:r>
            <a:endParaRPr lang="es-HN" sz="2400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44077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234870-0989-4883-9BFB-741D447D8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Datos interesantes 2 palabras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ABB40E-B102-4B72-B7A7-46375089C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2338" y="1917590"/>
            <a:ext cx="4035287" cy="3849624"/>
          </a:xfrm>
        </p:spPr>
        <p:txBody>
          <a:bodyPr>
            <a:normAutofit/>
          </a:bodyPr>
          <a:lstStyle/>
          <a:p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believe bitcoin  19060</a:t>
            </a:r>
          </a:p>
          <a:p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smart contracts  17531</a:t>
            </a:r>
          </a:p>
          <a:p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ethereum bitcoin  9761</a:t>
            </a:r>
          </a:p>
          <a:p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real estate  8311</a:t>
            </a:r>
          </a:p>
          <a:p>
            <a:r>
              <a:rPr lang="es-HN" sz="2400">
                <a:solidFill>
                  <a:schemeClr val="accent3">
                    <a:lumMod val="50000"/>
                  </a:schemeClr>
                </a:solidFill>
                <a:latin typeface="+mj-lt"/>
              </a:rPr>
              <a:t>Dogecoin No entra en limite inferior con ninguna palabra.</a:t>
            </a:r>
            <a:endParaRPr lang="es-HN" sz="2400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70408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E110B8-ECD3-48C6-AB08-AE522D604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6" y="2500452"/>
            <a:ext cx="8933688" cy="2406895"/>
          </a:xfrm>
        </p:spPr>
        <p:txBody>
          <a:bodyPr>
            <a:normAutofit fontScale="90000"/>
          </a:bodyPr>
          <a:lstStyle/>
          <a:p>
            <a:r>
              <a:rPr lang="es-HN" b="1" i="0" dirty="0">
                <a:solidFill>
                  <a:schemeClr val="tx1"/>
                </a:solidFill>
                <a:effectLst/>
                <a:latin typeface="zeitung"/>
              </a:rPr>
              <a:t>Comentarios de Reddit que contienen "Bitcoin" de 2009 a 2019</a:t>
            </a:r>
            <a:br>
              <a:rPr lang="es-HN" b="1" i="0" dirty="0">
                <a:solidFill>
                  <a:schemeClr val="tx1"/>
                </a:solidFill>
                <a:effectLst/>
                <a:latin typeface="zeitung"/>
              </a:rPr>
            </a:br>
            <a:endParaRPr lang="es-H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673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3E4A22-B37F-42F6-908C-96465045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184F11-DC40-4912-9668-EA28E60E0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s-HN" sz="3200" dirty="0"/>
              <a:t>El siguiente proyecto consiste en desarrollar una aplicación Word Count. El programa recibe un data set y devuelve un archivo que enumera cada palabra encontrada en el data set y la cantidad de veces que dicha palabra apareció.  Se realizo una implementación de Hadoop creando un cluster pseudodistribuido utilizando una distribución de Linux. </a:t>
            </a:r>
          </a:p>
        </p:txBody>
      </p:sp>
    </p:spTree>
    <p:extLst>
      <p:ext uri="{BB962C8B-B14F-4D97-AF65-F5344CB8AC3E}">
        <p14:creationId xmlns:p14="http://schemas.microsoft.com/office/powerpoint/2010/main" val="1740346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C8D4E7-5709-4914-B2EF-620E380EB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HN" dirty="0"/>
              <a:t>Dataset acerca de comentarios de bitcoin en Reddit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61CBB1-ECB4-4C56-B3E5-DAB802B80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424C956-EDB5-413E-8679-1AE8B7C9A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es-HN" dirty="0"/>
              <a:t>Cerca de millones de comentarios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1EB6975-5289-467E-8857-4A99328B1F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28" t="12962" r="2793" b="11616"/>
          <a:stretch/>
        </p:blipFill>
        <p:spPr>
          <a:xfrm>
            <a:off x="0" y="496956"/>
            <a:ext cx="7921581" cy="555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743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2EE1D4-2044-42D5-96FD-56D864532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2300" cap="all" spc="-100">
                <a:solidFill>
                  <a:schemeClr val="bg1"/>
                </a:solidFill>
              </a:rPr>
              <a:t>Desarrollo de Pre-prosesamiento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4811259-83DD-D048-A297-BCA3F7A139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84427" y="645106"/>
            <a:ext cx="4326523" cy="556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9325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1D8FA-406F-7141-A72A-546295F50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Expresiones Regulares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0F71614-4147-DA44-9AB7-0471632DD1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1885" y="2194560"/>
            <a:ext cx="10353315" cy="3565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579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4076236A-BE23-42BB-B17E-2E2B3DFA39F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6" t="3127" r="4776"/>
          <a:stretch/>
        </p:blipFill>
        <p:spPr>
          <a:xfrm>
            <a:off x="228599" y="437322"/>
            <a:ext cx="7696201" cy="6182934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9724A796-0AE5-4222-9FFE-4B63C46A6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/>
              <a:t>Iniciando hadoop</a:t>
            </a:r>
          </a:p>
        </p:txBody>
      </p:sp>
    </p:spTree>
    <p:extLst>
      <p:ext uri="{BB962C8B-B14F-4D97-AF65-F5344CB8AC3E}">
        <p14:creationId xmlns:p14="http://schemas.microsoft.com/office/powerpoint/2010/main" val="3245804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08726BDA-2CBD-4051-938A-9B6CF8B17F2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6" t="4165" r="4776"/>
          <a:stretch/>
        </p:blipFill>
        <p:spPr>
          <a:xfrm>
            <a:off x="228599" y="503583"/>
            <a:ext cx="7696201" cy="6116672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5FBCDEAF-6342-4719-827E-FEDE01E58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/>
              <a:t>Montando el datset </a:t>
            </a:r>
          </a:p>
        </p:txBody>
      </p:sp>
    </p:spTree>
    <p:extLst>
      <p:ext uri="{BB962C8B-B14F-4D97-AF65-F5344CB8AC3E}">
        <p14:creationId xmlns:p14="http://schemas.microsoft.com/office/powerpoint/2010/main" val="1844304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226DF28D-E957-49DC-B389-C94C149794E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6" t="5731" r="4776"/>
          <a:stretch/>
        </p:blipFill>
        <p:spPr>
          <a:xfrm>
            <a:off x="228599" y="603504"/>
            <a:ext cx="7696201" cy="6016752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377F8A06-C242-40B2-8582-7AE7C0C3B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Iniciando el proceso de Map-Reduce en hadoop</a:t>
            </a:r>
          </a:p>
        </p:txBody>
      </p:sp>
    </p:spTree>
    <p:extLst>
      <p:ext uri="{BB962C8B-B14F-4D97-AF65-F5344CB8AC3E}">
        <p14:creationId xmlns:p14="http://schemas.microsoft.com/office/powerpoint/2010/main" val="5240794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RegularSeed_2SEEDS">
      <a:dk1>
        <a:srgbClr val="000000"/>
      </a:dk1>
      <a:lt1>
        <a:srgbClr val="FFFFFF"/>
      </a:lt1>
      <a:dk2>
        <a:srgbClr val="1B2C30"/>
      </a:dk2>
      <a:lt2>
        <a:srgbClr val="F0F0F3"/>
      </a:lt2>
      <a:accent1>
        <a:srgbClr val="A7A537"/>
      </a:accent1>
      <a:accent2>
        <a:srgbClr val="C3904D"/>
      </a:accent2>
      <a:accent3>
        <a:srgbClr val="81AC43"/>
      </a:accent3>
      <a:accent4>
        <a:srgbClr val="3BB1A3"/>
      </a:accent4>
      <a:accent5>
        <a:srgbClr val="4DA1C3"/>
      </a:accent5>
      <a:accent6>
        <a:srgbClr val="3B5DB1"/>
      </a:accent6>
      <a:hlink>
        <a:srgbClr val="6869CC"/>
      </a:hlink>
      <a:folHlink>
        <a:srgbClr val="7F7F7F"/>
      </a:folHlink>
    </a:clrScheme>
    <a:fontScheme name="Savon">
      <a:majorFont>
        <a:latin typeface="Georgia Pro Cond Blac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155</TotalTime>
  <Words>219</Words>
  <Application>Microsoft Macintosh PowerPoint</Application>
  <PresentationFormat>Widescreen</PresentationFormat>
  <Paragraphs>44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zeitung</vt:lpstr>
      <vt:lpstr>Aharoni</vt:lpstr>
      <vt:lpstr>Garamond</vt:lpstr>
      <vt:lpstr>Georgia Pro</vt:lpstr>
      <vt:lpstr>Georgia Pro Cond Black</vt:lpstr>
      <vt:lpstr>SavonVTI</vt:lpstr>
      <vt:lpstr>Proyecto final - HADOOP</vt:lpstr>
      <vt:lpstr>Comentarios de Reddit que contienen "Bitcoin" de 2009 a 2019 </vt:lpstr>
      <vt:lpstr>Introducción</vt:lpstr>
      <vt:lpstr>Dataset acerca de comentarios de bitcoin en Reddit</vt:lpstr>
      <vt:lpstr>Desarrollo de Pre-prosesamiento</vt:lpstr>
      <vt:lpstr>Expresiones Regulares</vt:lpstr>
      <vt:lpstr>Iniciando hadoop</vt:lpstr>
      <vt:lpstr>Montando el datset </vt:lpstr>
      <vt:lpstr>Iniciando el proceso de Map-Reduce en hadoop</vt:lpstr>
      <vt:lpstr>Final del proceso de ordenamiento del top</vt:lpstr>
      <vt:lpstr>Resultados 1 palabra Top 20</vt:lpstr>
      <vt:lpstr>Resultados top 20  2 palabras </vt:lpstr>
      <vt:lpstr>Datos interesantes 1 palabra</vt:lpstr>
      <vt:lpstr>Datos interesantes 1 palabras</vt:lpstr>
      <vt:lpstr>Datos interesantes 2 palabras</vt:lpstr>
      <vt:lpstr>Datos interesantes 2 palabras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final - HADOOP</dc:title>
  <dc:creator>Franklin Garcia</dc:creator>
  <cp:lastModifiedBy>RAFAEL EDUARDO FLORES CACERES</cp:lastModifiedBy>
  <cp:revision>10</cp:revision>
  <dcterms:created xsi:type="dcterms:W3CDTF">2021-03-24T19:54:15Z</dcterms:created>
  <dcterms:modified xsi:type="dcterms:W3CDTF">2021-03-25T04:31:16Z</dcterms:modified>
</cp:coreProperties>
</file>

<file path=docProps/thumbnail.jpeg>
</file>